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4" r:id="rId4"/>
  </p:sldMasterIdLst>
  <p:notesMasterIdLst>
    <p:notesMasterId r:id="rId16"/>
  </p:notesMasterIdLst>
  <p:handoutMasterIdLst>
    <p:handoutMasterId r:id="rId17"/>
  </p:handoutMasterIdLst>
  <p:sldIdLst>
    <p:sldId id="295" r:id="rId5"/>
    <p:sldId id="296" r:id="rId6"/>
    <p:sldId id="282" r:id="rId7"/>
    <p:sldId id="297" r:id="rId8"/>
    <p:sldId id="285" r:id="rId9"/>
    <p:sldId id="304" r:id="rId10"/>
    <p:sldId id="286" r:id="rId11"/>
    <p:sldId id="298" r:id="rId12"/>
    <p:sldId id="264" r:id="rId13"/>
    <p:sldId id="299" r:id="rId14"/>
    <p:sldId id="30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1293" autoAdjust="0"/>
  </p:normalViewPr>
  <p:slideViewPr>
    <p:cSldViewPr snapToGrid="0">
      <p:cViewPr varScale="1">
        <p:scale>
          <a:sx n="117" d="100"/>
          <a:sy n="117" d="100"/>
        </p:scale>
        <p:origin x="294" y="102"/>
      </p:cViewPr>
      <p:guideLst/>
    </p:cSldViewPr>
  </p:slideViewPr>
  <p:outlineViewPr>
    <p:cViewPr>
      <p:scale>
        <a:sx n="33" d="100"/>
        <a:sy n="33" d="100"/>
      </p:scale>
      <p:origin x="0" y="-489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81869F-F6FC-6A0D-CE07-6B540E550E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A6B6C1-6185-79F5-23C8-927538634E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41E86C-C6B4-424D-8295-67D3386172F0}" type="datetimeFigureOut">
              <a:rPr lang="en-US" smtClean="0"/>
              <a:t>8/18/2024</a:t>
            </a:fld>
            <a:endParaRPr lang="en-US" dirty="0"/>
          </a:p>
        </p:txBody>
      </p:sp>
      <p:sp>
        <p:nvSpPr>
          <p:cNvPr id="4" name="Footer Placeholder 3">
            <a:extLst>
              <a:ext uri="{FF2B5EF4-FFF2-40B4-BE49-F238E27FC236}">
                <a16:creationId xmlns:a16="http://schemas.microsoft.com/office/drawing/2014/main" id="{D875153B-EAEA-CF1E-30D7-16C2E64586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B72AFB7-47EE-893B-5887-BDC37DCA5F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F94707-CAF6-40B0-A7EA-C5F3C63CBD6B}" type="slidenum">
              <a:rPr lang="en-US" smtClean="0"/>
              <a:t>‹#›</a:t>
            </a:fld>
            <a:endParaRPr lang="en-US" dirty="0"/>
          </a:p>
        </p:txBody>
      </p:sp>
    </p:spTree>
    <p:extLst>
      <p:ext uri="{BB962C8B-B14F-4D97-AF65-F5344CB8AC3E}">
        <p14:creationId xmlns:p14="http://schemas.microsoft.com/office/powerpoint/2010/main" val="403341121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2.jpg>
</file>

<file path=ppt/media/image3.jpeg>
</file>

<file path=ppt/media/image4.jpe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8/18/2024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a:t>
            </a:fld>
            <a:endParaRPr lang="en-US" dirty="0"/>
          </a:p>
        </p:txBody>
      </p:sp>
    </p:spTree>
    <p:extLst>
      <p:ext uri="{BB962C8B-B14F-4D97-AF65-F5344CB8AC3E}">
        <p14:creationId xmlns:p14="http://schemas.microsoft.com/office/powerpoint/2010/main" val="2451777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10</a:t>
            </a:fld>
            <a:endParaRPr lang="en-US" dirty="0"/>
          </a:p>
        </p:txBody>
      </p:sp>
    </p:spTree>
    <p:extLst>
      <p:ext uri="{BB962C8B-B14F-4D97-AF65-F5344CB8AC3E}">
        <p14:creationId xmlns:p14="http://schemas.microsoft.com/office/powerpoint/2010/main" val="2279267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a:t>
            </a:fld>
            <a:endParaRPr lang="en-US" dirty="0"/>
          </a:p>
        </p:txBody>
      </p:sp>
    </p:spTree>
    <p:extLst>
      <p:ext uri="{BB962C8B-B14F-4D97-AF65-F5344CB8AC3E}">
        <p14:creationId xmlns:p14="http://schemas.microsoft.com/office/powerpoint/2010/main" val="303961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3</a:t>
            </a:fld>
            <a:endParaRPr lang="en-US" dirty="0"/>
          </a:p>
        </p:txBody>
      </p:sp>
    </p:spTree>
    <p:extLst>
      <p:ext uri="{BB962C8B-B14F-4D97-AF65-F5344CB8AC3E}">
        <p14:creationId xmlns:p14="http://schemas.microsoft.com/office/powerpoint/2010/main" val="2746375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4</a:t>
            </a:fld>
            <a:endParaRPr lang="en-US" dirty="0"/>
          </a:p>
        </p:txBody>
      </p:sp>
    </p:spTree>
    <p:extLst>
      <p:ext uri="{BB962C8B-B14F-4D97-AF65-F5344CB8AC3E}">
        <p14:creationId xmlns:p14="http://schemas.microsoft.com/office/powerpoint/2010/main" val="1184177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5</a:t>
            </a:fld>
            <a:endParaRPr lang="en-US" dirty="0"/>
          </a:p>
        </p:txBody>
      </p:sp>
    </p:spTree>
    <p:extLst>
      <p:ext uri="{BB962C8B-B14F-4D97-AF65-F5344CB8AC3E}">
        <p14:creationId xmlns:p14="http://schemas.microsoft.com/office/powerpoint/2010/main" val="1487654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6</a:t>
            </a:fld>
            <a:endParaRPr lang="en-US" dirty="0"/>
          </a:p>
        </p:txBody>
      </p:sp>
    </p:spTree>
    <p:extLst>
      <p:ext uri="{BB962C8B-B14F-4D97-AF65-F5344CB8AC3E}">
        <p14:creationId xmlns:p14="http://schemas.microsoft.com/office/powerpoint/2010/main" val="8149587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7</a:t>
            </a:fld>
            <a:endParaRPr lang="en-US" dirty="0"/>
          </a:p>
        </p:txBody>
      </p:sp>
    </p:spTree>
    <p:extLst>
      <p:ext uri="{BB962C8B-B14F-4D97-AF65-F5344CB8AC3E}">
        <p14:creationId xmlns:p14="http://schemas.microsoft.com/office/powerpoint/2010/main" val="31689071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8</a:t>
            </a:fld>
            <a:endParaRPr lang="en-US" dirty="0"/>
          </a:p>
        </p:txBody>
      </p:sp>
    </p:spTree>
    <p:extLst>
      <p:ext uri="{BB962C8B-B14F-4D97-AF65-F5344CB8AC3E}">
        <p14:creationId xmlns:p14="http://schemas.microsoft.com/office/powerpoint/2010/main" val="20051488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9</a:t>
            </a:fld>
            <a:endParaRPr lang="en-US" dirty="0"/>
          </a:p>
        </p:txBody>
      </p:sp>
    </p:spTree>
    <p:extLst>
      <p:ext uri="{BB962C8B-B14F-4D97-AF65-F5344CB8AC3E}">
        <p14:creationId xmlns:p14="http://schemas.microsoft.com/office/powerpoint/2010/main" val="8039516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263674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19895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54591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548640" anchor="b" anchorCtr="0">
            <a:noAutofit/>
          </a:bodyPr>
          <a:lstStyle>
            <a:lvl1pPr>
              <a:defRPr/>
            </a:lvl1pPr>
          </a:lstStyle>
          <a:p>
            <a:r>
              <a:rPr lang="en-US" sz="5400" dirty="0">
                <a:solidFill>
                  <a:schemeClr val="tx1"/>
                </a:solidFill>
              </a:rPr>
              <a:t>Click to add title</a:t>
            </a:r>
          </a:p>
        </p:txBody>
      </p:sp>
    </p:spTree>
    <p:extLst>
      <p:ext uri="{BB962C8B-B14F-4D97-AF65-F5344CB8AC3E}">
        <p14:creationId xmlns:p14="http://schemas.microsoft.com/office/powerpoint/2010/main" val="678344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08201"/>
            <a:ext cx="10058399" cy="3760891"/>
          </a:xfrm>
        </p:spPr>
        <p:txBody>
          <a:bodyPr lIns="91440">
            <a:normAutofit/>
          </a:bodyPr>
          <a:lstStyle>
            <a:lvl1pPr marL="347472" indent="-347472">
              <a:spcBef>
                <a:spcPts val="1200"/>
              </a:spcBef>
              <a:spcAft>
                <a:spcPts val="200"/>
              </a:spcAft>
              <a:buFont typeface="Arial" panose="020B0604020202020204" pitchFamily="34" charset="0"/>
              <a:buChar char="•"/>
              <a:defRPr sz="3000"/>
            </a:lvl1pPr>
            <a:lvl2pPr>
              <a:spcBef>
                <a:spcPts val="1200"/>
              </a:spcBef>
              <a:spcAft>
                <a:spcPts val="200"/>
              </a:spcAft>
              <a:defRPr sz="3000"/>
            </a:lvl2pPr>
            <a:lvl3pPr>
              <a:spcBef>
                <a:spcPts val="1200"/>
              </a:spcBef>
              <a:spcAft>
                <a:spcPts val="200"/>
              </a:spcAft>
              <a:defRPr sz="3000"/>
            </a:lvl3pPr>
            <a:lvl4pPr>
              <a:spcBef>
                <a:spcPts val="1200"/>
              </a:spcBef>
              <a:spcAft>
                <a:spcPts val="200"/>
              </a:spcAft>
              <a:defRPr sz="3000"/>
            </a:lvl4pPr>
            <a:lvl5pPr>
              <a:spcBef>
                <a:spcPts val="1200"/>
              </a:spcBef>
              <a:spcAft>
                <a:spcPts val="200"/>
              </a:spcAft>
              <a:defRPr sz="3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164815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4654297" y="2705101"/>
            <a:ext cx="7537703" cy="2926080"/>
          </a:xfrm>
          <a:solidFill>
            <a:schemeClr val="bg1">
              <a:alpha val="93000"/>
            </a:schemeClr>
          </a:solidFill>
        </p:spPr>
        <p:txBody>
          <a:bodyPr lIns="822960" tIns="274320" rIns="822960" bIns="548640" anchor="b" anchorCtr="0">
            <a:noAutofit/>
          </a:bodyPr>
          <a:lstStyle>
            <a:lvl1pPr>
              <a:lnSpc>
                <a:spcPct val="80000"/>
              </a:lnSpc>
              <a:defRPr sz="4800"/>
            </a:lvl1pPr>
          </a:lstStyle>
          <a:p>
            <a:r>
              <a:rPr lang="en-US" sz="5400" dirty="0">
                <a:solidFill>
                  <a:schemeClr val="tx1"/>
                </a:solidFill>
              </a:rPr>
              <a:t>Click to add title</a:t>
            </a:r>
          </a:p>
        </p:txBody>
      </p:sp>
    </p:spTree>
    <p:extLst>
      <p:ext uri="{BB962C8B-B14F-4D97-AF65-F5344CB8AC3E}">
        <p14:creationId xmlns:p14="http://schemas.microsoft.com/office/powerpoint/2010/main" val="21436810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Section Break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7DBCCDB-B58C-45B3-9E63-49F7B0819260}"/>
              </a:ext>
              <a:ext uri="{C183D7F6-B498-43B3-948B-1728B52AA6E4}">
                <adec:decorative xmlns:adec="http://schemas.microsoft.com/office/drawing/2017/decorative" val="1"/>
              </a:ext>
            </a:extLst>
          </p:cNvPr>
          <p:cNvSpPr/>
          <p:nvPr userDrawn="1"/>
        </p:nvSpPr>
        <p:spPr bwMode="white">
          <a:xfrm>
            <a:off x="0" y="4334005"/>
            <a:ext cx="12192000" cy="252399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E244128-E256-C1DC-AC6D-2BF10AC410DF}"/>
              </a:ext>
            </a:extLst>
          </p:cNvPr>
          <p:cNvSpPr>
            <a:spLocks noGrp="1"/>
          </p:cNvSpPr>
          <p:nvPr>
            <p:ph type="title" hasCustomPrompt="1"/>
          </p:nvPr>
        </p:nvSpPr>
        <p:spPr>
          <a:xfrm>
            <a:off x="1065212" y="4609578"/>
            <a:ext cx="10058400" cy="1295922"/>
          </a:xfrm>
        </p:spPr>
        <p:txBody>
          <a:bodyPr>
            <a:normAutofit/>
          </a:bodyPr>
          <a:lstStyle>
            <a:lvl1pPr>
              <a:defRPr sz="4800">
                <a:solidFill>
                  <a:schemeClr val="bg1"/>
                </a:solidFill>
              </a:defRPr>
            </a:lvl1pPr>
          </a:lstStyle>
          <a:p>
            <a:r>
              <a:rPr lang="en-US" dirty="0"/>
              <a:t>Click to add title</a:t>
            </a:r>
          </a:p>
        </p:txBody>
      </p:sp>
      <p:sp>
        <p:nvSpPr>
          <p:cNvPr id="8" name="Subtitle 2">
            <a:extLst>
              <a:ext uri="{FF2B5EF4-FFF2-40B4-BE49-F238E27FC236}">
                <a16:creationId xmlns:a16="http://schemas.microsoft.com/office/drawing/2014/main" id="{A72A6B42-C371-4562-8E40-9EE1906C8578}"/>
              </a:ext>
            </a:extLst>
          </p:cNvPr>
          <p:cNvSpPr>
            <a:spLocks noGrp="1"/>
          </p:cNvSpPr>
          <p:nvPr>
            <p:ph type="subTitle" idx="1" hasCustomPrompt="1"/>
          </p:nvPr>
        </p:nvSpPr>
        <p:spPr>
          <a:xfrm>
            <a:off x="1065212" y="5943600"/>
            <a:ext cx="10058400" cy="914400"/>
          </a:xfrm>
        </p:spPr>
        <p:txBody>
          <a:bodyPr lIns="91440">
            <a:normAutofit/>
          </a:bodyPr>
          <a:lstStyle>
            <a:lvl1pPr marL="0" indent="0">
              <a:buNone/>
              <a:defRPr sz="2400">
                <a:solidFill>
                  <a:schemeClr val="bg1"/>
                </a:solidFill>
              </a:defRPr>
            </a:lvl1pPr>
          </a:lstStyle>
          <a:p>
            <a:r>
              <a:rPr lang="en-US" sz="1500" dirty="0">
                <a:solidFill>
                  <a:schemeClr val="bg1"/>
                </a:solidFill>
              </a:rPr>
              <a:t>Click to add subtitle</a:t>
            </a:r>
          </a:p>
        </p:txBody>
      </p:sp>
      <p:sp>
        <p:nvSpPr>
          <p:cNvPr id="13" name="Picture Placeholder 12">
            <a:extLst>
              <a:ext uri="{FF2B5EF4-FFF2-40B4-BE49-F238E27FC236}">
                <a16:creationId xmlns:a16="http://schemas.microsoft.com/office/drawing/2014/main" id="{68504FFB-1664-4F66-BC31-100C8DD98346}"/>
              </a:ext>
            </a:extLst>
          </p:cNvPr>
          <p:cNvSpPr>
            <a:spLocks noGrp="1"/>
          </p:cNvSpPr>
          <p:nvPr>
            <p:ph type="pic" sz="quarter" idx="13"/>
          </p:nvPr>
        </p:nvSpPr>
        <p:spPr>
          <a:xfrm>
            <a:off x="6350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4" name="Picture Placeholder 12">
            <a:extLst>
              <a:ext uri="{FF2B5EF4-FFF2-40B4-BE49-F238E27FC236}">
                <a16:creationId xmlns:a16="http://schemas.microsoft.com/office/drawing/2014/main" id="{1B45578D-1855-4EC0-9E45-E1630D11ACA5}"/>
              </a:ext>
            </a:extLst>
          </p:cNvPr>
          <p:cNvSpPr>
            <a:spLocks noGrp="1"/>
          </p:cNvSpPr>
          <p:nvPr>
            <p:ph type="pic" sz="quarter" idx="14"/>
          </p:nvPr>
        </p:nvSpPr>
        <p:spPr>
          <a:xfrm>
            <a:off x="43434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5" name="Picture Placeholder 12">
            <a:extLst>
              <a:ext uri="{FF2B5EF4-FFF2-40B4-BE49-F238E27FC236}">
                <a16:creationId xmlns:a16="http://schemas.microsoft.com/office/drawing/2014/main" id="{C93482C2-6151-4050-9F16-9952B0A017A3}"/>
              </a:ext>
            </a:extLst>
          </p:cNvPr>
          <p:cNvSpPr>
            <a:spLocks noGrp="1"/>
          </p:cNvSpPr>
          <p:nvPr>
            <p:ph type="pic" sz="quarter" idx="15"/>
          </p:nvPr>
        </p:nvSpPr>
        <p:spPr>
          <a:xfrm>
            <a:off x="8028432"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814982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Content 3">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82849"/>
            <a:ext cx="10058399" cy="3956692"/>
          </a:xfrm>
        </p:spPr>
        <p:txBody>
          <a:bodyPr lIns="91440">
            <a:normAutofit/>
          </a:bodyPr>
          <a:lstStyle>
            <a:lvl1pPr marL="0" indent="0">
              <a:spcBef>
                <a:spcPts val="1200"/>
              </a:spcBef>
              <a:spcAft>
                <a:spcPts val="200"/>
              </a:spcAft>
              <a:buFont typeface="Arial" panose="020B0604020202020204" pitchFamily="34" charset="0"/>
              <a:buNone/>
              <a:defRPr sz="2400"/>
            </a:lvl1pPr>
            <a:lvl2pPr marL="384048" indent="-182880">
              <a:spcBef>
                <a:spcPts val="1200"/>
              </a:spcBef>
              <a:spcAft>
                <a:spcPts val="200"/>
              </a:spcAft>
              <a:buClr>
                <a:schemeClr val="accent2"/>
              </a:buClr>
              <a:buFont typeface="Arial" panose="020B0604020202020204" pitchFamily="34" charset="0"/>
              <a:buChar char="•"/>
              <a:defRPr sz="2400"/>
            </a:lvl2pPr>
            <a:lvl3pPr>
              <a:spcBef>
                <a:spcPts val="1200"/>
              </a:spcBef>
              <a:spcAft>
                <a:spcPts val="200"/>
              </a:spcAft>
              <a:defRPr sz="2400"/>
            </a:lvl3pPr>
            <a:lvl4pPr>
              <a:spcBef>
                <a:spcPts val="1200"/>
              </a:spcBef>
              <a:spcAft>
                <a:spcPts val="200"/>
              </a:spcAft>
              <a:defRPr sz="2400"/>
            </a:lvl4pPr>
            <a:lvl5pPr>
              <a:spcBef>
                <a:spcPts val="1200"/>
              </a:spcBef>
              <a:spcAft>
                <a:spcPts val="200"/>
              </a:spcAft>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00539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822960" anchor="b" anchorCtr="0">
            <a:noAutofit/>
          </a:bodyPr>
          <a:lstStyle>
            <a:lvl1pPr>
              <a:defRPr sz="4800"/>
            </a:lvl1pPr>
          </a:lstStyle>
          <a:p>
            <a:r>
              <a:rPr lang="en-US" sz="5400" dirty="0">
                <a:solidFill>
                  <a:schemeClr val="tx1"/>
                </a:solidFill>
              </a:rPr>
              <a:t>Click to add title</a:t>
            </a:r>
          </a:p>
        </p:txBody>
      </p:sp>
      <p:sp>
        <p:nvSpPr>
          <p:cNvPr id="9" name="Subtitle 2">
            <a:extLst>
              <a:ext uri="{FF2B5EF4-FFF2-40B4-BE49-F238E27FC236}">
                <a16:creationId xmlns:a16="http://schemas.microsoft.com/office/drawing/2014/main" id="{79DF17D8-A326-44D6-A77D-42DA99E92786}"/>
              </a:ext>
            </a:extLst>
          </p:cNvPr>
          <p:cNvSpPr>
            <a:spLocks noGrp="1"/>
          </p:cNvSpPr>
          <p:nvPr>
            <p:ph type="subTitle" idx="1" hasCustomPrompt="1"/>
          </p:nvPr>
        </p:nvSpPr>
        <p:spPr>
          <a:xfrm>
            <a:off x="845389" y="4735798"/>
            <a:ext cx="6692313" cy="845849"/>
          </a:xfrm>
        </p:spPr>
        <p:txBody>
          <a:bodyPr>
            <a:normAutofit/>
          </a:bodyPr>
          <a:lstStyle>
            <a:lvl1pPr marL="0" indent="0">
              <a:buNone/>
              <a:defRPr sz="2400"/>
            </a:lvl1pPr>
          </a:lstStyle>
          <a:p>
            <a:r>
              <a:rPr lang="en-US" dirty="0">
                <a:solidFill>
                  <a:schemeClr val="tx1"/>
                </a:solidFill>
              </a:rPr>
              <a:t>Click to add subtitle</a:t>
            </a:r>
          </a:p>
        </p:txBody>
      </p:sp>
    </p:spTree>
    <p:extLst>
      <p:ext uri="{BB962C8B-B14F-4D97-AF65-F5344CB8AC3E}">
        <p14:creationId xmlns:p14="http://schemas.microsoft.com/office/powerpoint/2010/main" val="14767523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2 Columns">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1" y="2183367"/>
            <a:ext cx="4998720"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Content Placeholder 11">
            <a:extLst>
              <a:ext uri="{FF2B5EF4-FFF2-40B4-BE49-F238E27FC236}">
                <a16:creationId xmlns:a16="http://schemas.microsoft.com/office/drawing/2014/main" id="{BEAF6B01-7E55-3A14-DE85-588680B0910B}"/>
              </a:ext>
            </a:extLst>
          </p:cNvPr>
          <p:cNvSpPr>
            <a:spLocks noGrp="1"/>
          </p:cNvSpPr>
          <p:nvPr>
            <p:ph idx="13" hasCustomPrompt="1"/>
          </p:nvPr>
        </p:nvSpPr>
        <p:spPr>
          <a:xfrm>
            <a:off x="6503438" y="2183367"/>
            <a:ext cx="4672294"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513635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and Content and 2 Columns Left 1">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p:nvPr>
        </p:nvSpPr>
        <p:spPr>
          <a:xfrm>
            <a:off x="5131676" y="286603"/>
            <a:ext cx="6024004" cy="1788527"/>
          </a:xfrm>
        </p:spPr>
        <p:txBody>
          <a:bodyPr/>
          <a:lstStyle>
            <a:lvl1pPr>
              <a:defRPr/>
            </a:lvl1pPr>
          </a:lstStyle>
          <a:p>
            <a:r>
              <a:rPr lang="en-US"/>
              <a:t>Click to edit Master title style</a:t>
            </a:r>
            <a:endParaRPr lang="en-US" dirty="0"/>
          </a:p>
        </p:txBody>
      </p:sp>
      <p:cxnSp>
        <p:nvCxnSpPr>
          <p:cNvPr id="16" name="Straight Connector 15">
            <a:extLst>
              <a:ext uri="{FF2B5EF4-FFF2-40B4-BE49-F238E27FC236}">
                <a16:creationId xmlns:a16="http://schemas.microsoft.com/office/drawing/2014/main" id="{C6487FB7-F6EE-0454-5FB0-228B2EBCBD55}"/>
              </a:ext>
              <a:ext uri="{C183D7F6-B498-43B3-948B-1728B52AA6E4}">
                <adec:decorative xmlns:adec="http://schemas.microsoft.com/office/drawing/2017/decorative" val="1"/>
              </a:ext>
            </a:extLst>
          </p:cNvPr>
          <p:cNvCxnSpPr>
            <a:cxnSpLocks/>
          </p:cNvCxnSpPr>
          <p:nvPr userDrawn="1"/>
        </p:nvCxnSpPr>
        <p:spPr>
          <a:xfrm>
            <a:off x="5130366" y="2166571"/>
            <a:ext cx="6030126"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0">
            <a:extLst>
              <a:ext uri="{FF2B5EF4-FFF2-40B4-BE49-F238E27FC236}">
                <a16:creationId xmlns:a16="http://schemas.microsoft.com/office/drawing/2014/main" id="{7E27ABCA-7CD7-B1C6-D787-E3B8959F7FE4}"/>
              </a:ext>
            </a:extLst>
          </p:cNvPr>
          <p:cNvSpPr>
            <a:spLocks noGrp="1"/>
          </p:cNvSpPr>
          <p:nvPr>
            <p:ph sz="quarter" idx="15" hasCustomPrompt="1"/>
          </p:nvPr>
        </p:nvSpPr>
        <p:spPr>
          <a:xfrm>
            <a:off x="639763" y="287338"/>
            <a:ext cx="4067175" cy="2801123"/>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639763" y="3416796"/>
            <a:ext cx="4067175" cy="2801124"/>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5131676" y="2258012"/>
            <a:ext cx="6024003" cy="3959908"/>
          </a:xfrm>
        </p:spPr>
        <p:txBody>
          <a:bodyPr lIns="91440">
            <a:normAutofit/>
          </a:bodyPr>
          <a:lstStyle>
            <a:lvl1pPr marL="0" indent="0">
              <a:spcBef>
                <a:spcPts val="1200"/>
              </a:spcBef>
              <a:spcAft>
                <a:spcPts val="200"/>
              </a:spcAft>
              <a:buNone/>
              <a:defRPr sz="2400"/>
            </a:lvl1pPr>
            <a:lvl2pPr>
              <a:spcBef>
                <a:spcPts val="1200"/>
              </a:spcBef>
              <a:spcAft>
                <a:spcPts val="200"/>
              </a:spcAft>
              <a:defRPr sz="2000"/>
            </a:lvl2pPr>
            <a:lvl3pPr>
              <a:spcBef>
                <a:spcPts val="1200"/>
              </a:spcBef>
              <a:spcAft>
                <a:spcPts val="200"/>
              </a:spcAft>
              <a:defRPr sz="1600"/>
            </a:lvl3pPr>
            <a:lvl4pPr>
              <a:spcBef>
                <a:spcPts val="1200"/>
              </a:spcBef>
              <a:spcAft>
                <a:spcPts val="200"/>
              </a:spcAft>
              <a:defRPr sz="1600"/>
            </a:lvl4pPr>
            <a:lvl5pPr>
              <a:spcBef>
                <a:spcPts val="1200"/>
              </a:spcBef>
              <a:spcAft>
                <a:spcPts val="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5925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09187820"/>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hasCustomPrompt="1"/>
          </p:nvPr>
        </p:nvSpPr>
        <p:spPr>
          <a:xfrm>
            <a:off x="7859485" y="640080"/>
            <a:ext cx="3690257" cy="2450676"/>
          </a:xfrm>
        </p:spPr>
        <p:txBody>
          <a:bodyPr>
            <a:normAutofit/>
          </a:bodyPr>
          <a:lstStyle>
            <a:lvl1pPr>
              <a:defRPr/>
            </a:lvl1pPr>
          </a:lstStyle>
          <a:p>
            <a:r>
              <a:rPr lang="en-US" dirty="0"/>
              <a:t>Click to add title</a:t>
            </a:r>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3255512"/>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normAutofit/>
          </a:bodyPr>
          <a:lstStyle>
            <a:lvl1pPr algn="ctr">
              <a:defRPr sz="1800"/>
            </a:lvl1pPr>
          </a:lstStyle>
          <a:p>
            <a:r>
              <a:rPr lang="en-US"/>
              <a:t>Click icon to add picture</a:t>
            </a:r>
            <a:endParaRPr lang="en-US" dirty="0"/>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hasCustomPrompt="1"/>
          </p:nvPr>
        </p:nvSpPr>
        <p:spPr>
          <a:xfrm>
            <a:off x="7859485" y="3429000"/>
            <a:ext cx="3690257" cy="2440094"/>
          </a:xfrm>
        </p:spPr>
        <p:txBody>
          <a:bodyPr lIns="91440">
            <a:normAutofit/>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866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a:t>Presentation Title</a:t>
            </a:r>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33236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708489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a:t>Presentation Title</a:t>
            </a:r>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76516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a:t>20XX</a:t>
            </a:r>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9718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A8464DCA-A9BF-A892-3059-84E13570D01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0702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a:t>20XX</a:t>
            </a:r>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a:t>Presentation Title</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52646308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20XX</a:t>
            </a:r>
            <a:endParaRPr lang="en-US" dirty="0"/>
          </a:p>
        </p:txBody>
      </p:sp>
      <p:sp>
        <p:nvSpPr>
          <p:cNvPr id="6" name="Footer Placeholder 5"/>
          <p:cNvSpPr>
            <a:spLocks noGrp="1"/>
          </p:cNvSpPr>
          <p:nvPr>
            <p:ph type="ftr" sz="quarter" idx="11"/>
          </p:nvPr>
        </p:nvSpPr>
        <p:spPr>
          <a:xfrm>
            <a:off x="1097279" y="6446838"/>
            <a:ext cx="6818262" cy="365125"/>
          </a:xfrm>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067757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a:t>20XX</a:t>
            </a:r>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560720"/>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1" r:id="rId17"/>
    <p:sldLayoutId id="2147483782" r:id="rId18"/>
    <p:sldLayoutId id="2147483784" r:id="rId19"/>
    <p:sldLayoutId id="2147483788" r:id="rId20"/>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hyperlink" Target="https://scrumguides.org/scrum-guide.html" TargetMode="External"/><Relationship Id="rId2" Type="http://schemas.openxmlformats.org/officeDocument/2006/relationships/hyperlink" Target="https://www.infoq.com/articles/great-scrum-team/" TargetMode="Externa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5.xml"/><Relationship Id="rId5" Type="http://schemas.openxmlformats.org/officeDocument/2006/relationships/image" Target="../media/image5.jpe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 group of people sitting at a table">
            <a:extLst>
              <a:ext uri="{FF2B5EF4-FFF2-40B4-BE49-F238E27FC236}">
                <a16:creationId xmlns:a16="http://schemas.microsoft.com/office/drawing/2014/main" id="{6BEAD192-141F-FDDE-021B-8674B81EECD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3" r="13"/>
          <a:stretch/>
        </p:blipFill>
        <p:spPr/>
      </p:pic>
      <p:sp>
        <p:nvSpPr>
          <p:cNvPr id="6" name="Title 5">
            <a:extLst>
              <a:ext uri="{FF2B5EF4-FFF2-40B4-BE49-F238E27FC236}">
                <a16:creationId xmlns:a16="http://schemas.microsoft.com/office/drawing/2014/main" id="{8C834208-78D3-55FF-0568-AC7434753C76}"/>
              </a:ext>
            </a:extLst>
          </p:cNvPr>
          <p:cNvSpPr>
            <a:spLocks noGrp="1"/>
          </p:cNvSpPr>
          <p:nvPr>
            <p:ph type="ctrTitle"/>
          </p:nvPr>
        </p:nvSpPr>
        <p:spPr/>
        <p:txBody>
          <a:bodyPr/>
          <a:lstStyle/>
          <a:p>
            <a:pPr>
              <a:lnSpc>
                <a:spcPct val="100000"/>
              </a:lnSpc>
            </a:pPr>
            <a:r>
              <a:rPr lang="en-US" dirty="0"/>
              <a:t>Agile Review</a:t>
            </a:r>
            <a:br>
              <a:rPr lang="en-US" dirty="0"/>
            </a:br>
            <a:br>
              <a:rPr lang="en-US" dirty="0"/>
            </a:br>
            <a:r>
              <a:rPr lang="en-US" sz="1600" dirty="0"/>
              <a:t>Final Project</a:t>
            </a:r>
            <a:br>
              <a:rPr lang="en-US" sz="1600" dirty="0"/>
            </a:br>
            <a:r>
              <a:rPr lang="en-US" sz="1600" dirty="0"/>
              <a:t>Charles C. Campbell</a:t>
            </a:r>
            <a:br>
              <a:rPr lang="en-US" sz="1600" dirty="0"/>
            </a:br>
            <a:r>
              <a:rPr lang="en-US" sz="1600" dirty="0"/>
              <a:t>SNHU CS-250</a:t>
            </a:r>
            <a:endParaRPr lang="en-US" dirty="0"/>
          </a:p>
        </p:txBody>
      </p:sp>
    </p:spTree>
    <p:extLst>
      <p:ext uri="{BB962C8B-B14F-4D97-AF65-F5344CB8AC3E}">
        <p14:creationId xmlns:p14="http://schemas.microsoft.com/office/powerpoint/2010/main" val="2076879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416DB-BC4C-330B-1179-90F5684F6C18}"/>
              </a:ext>
            </a:extLst>
          </p:cNvPr>
          <p:cNvSpPr>
            <a:spLocks noGrp="1"/>
          </p:cNvSpPr>
          <p:nvPr>
            <p:ph type="title"/>
          </p:nvPr>
        </p:nvSpPr>
        <p:spPr/>
        <p:txBody>
          <a:bodyPr/>
          <a:lstStyle/>
          <a:p>
            <a:pPr algn="r"/>
            <a:r>
              <a:rPr lang="en-US" dirty="0"/>
              <a:t>Agile vs. Waterfall</a:t>
            </a:r>
            <a:br>
              <a:rPr lang="en-US" dirty="0"/>
            </a:br>
            <a:r>
              <a:rPr lang="en-US" dirty="0"/>
              <a:t>Which is better?</a:t>
            </a:r>
          </a:p>
        </p:txBody>
      </p:sp>
      <p:pic>
        <p:nvPicPr>
          <p:cNvPr id="7" name="Content Placeholder 19" descr="Three women brainstorming">
            <a:extLst>
              <a:ext uri="{FF2B5EF4-FFF2-40B4-BE49-F238E27FC236}">
                <a16:creationId xmlns:a16="http://schemas.microsoft.com/office/drawing/2014/main" id="{C5646C18-01E0-75C8-7655-4411D8143C91}"/>
              </a:ext>
            </a:extLst>
          </p:cNvPr>
          <p:cNvPicPr>
            <a:picLocks noGrp="1" noChangeAspect="1"/>
          </p:cNvPicPr>
          <p:nvPr>
            <p:ph sz="quarter" idx="16"/>
          </p:nvPr>
        </p:nvPicPr>
        <p:blipFill rotWithShape="1">
          <a:blip r:embed="rId3" cstate="print">
            <a:extLst>
              <a:ext uri="{28A0092B-C50C-407E-A947-70E740481C1C}">
                <a14:useLocalDpi xmlns:a14="http://schemas.microsoft.com/office/drawing/2010/main"/>
              </a:ext>
            </a:extLst>
          </a:blip>
          <a:stretch/>
        </p:blipFill>
        <p:spPr>
          <a:xfrm>
            <a:off x="946513" y="168919"/>
            <a:ext cx="3102973" cy="2138193"/>
          </a:xfrm>
        </p:spPr>
      </p:pic>
      <p:sp>
        <p:nvSpPr>
          <p:cNvPr id="5" name="Content Placeholder 4">
            <a:extLst>
              <a:ext uri="{FF2B5EF4-FFF2-40B4-BE49-F238E27FC236}">
                <a16:creationId xmlns:a16="http://schemas.microsoft.com/office/drawing/2014/main" id="{DF71E581-3C99-81DE-3F57-81E7595DC350}"/>
              </a:ext>
            </a:extLst>
          </p:cNvPr>
          <p:cNvSpPr>
            <a:spLocks noGrp="1"/>
          </p:cNvSpPr>
          <p:nvPr>
            <p:ph idx="1"/>
          </p:nvPr>
        </p:nvSpPr>
        <p:spPr>
          <a:xfrm>
            <a:off x="824593" y="2375807"/>
            <a:ext cx="10331088" cy="3842113"/>
          </a:xfrm>
        </p:spPr>
        <p:txBody>
          <a:bodyPr>
            <a:noAutofit/>
          </a:bodyPr>
          <a:lstStyle/>
          <a:p>
            <a:r>
              <a:rPr lang="en-US" sz="1600" dirty="0"/>
              <a:t>The transition from the waterfall tradition to the agile methodologies might seem daunting, and resource-heavy…</a:t>
            </a:r>
          </a:p>
          <a:p>
            <a:r>
              <a:rPr lang="en-US" sz="1600" dirty="0"/>
              <a:t>However, the results from Agile show that future projects can be well maintained, documented, reduces overall cost and production time, and boosts collaboration in teams. Additionally, it’s methods allow for changes, which can often happen. The market can alter over time, business priorities can often change, and people change their minds as well.</a:t>
            </a:r>
          </a:p>
          <a:p>
            <a:r>
              <a:rPr lang="en-US" sz="1600" dirty="0"/>
              <a:t>“According to the 2012 CHAOS [Comprehensive Human Appraisal for Originating Software] report, Agile succeeds three times more often than Waterfall. Agile methodologies helps companies work more efficiently and </a:t>
            </a:r>
            <a:r>
              <a:rPr lang="en-US" sz="1600" dirty="0" err="1"/>
              <a:t>delvier</a:t>
            </a:r>
            <a:r>
              <a:rPr lang="en-US" sz="1600" dirty="0"/>
              <a:t> winning results, Agile adoption is constantly increasing” (Cobb, 2015, pg. 3).</a:t>
            </a:r>
          </a:p>
          <a:p>
            <a:r>
              <a:rPr lang="en-US" sz="1600" dirty="0"/>
              <a:t>Waterfall’s methods take longer to plan, it’s very rigid, hardly ever allows new additions or changes in product vision/direction, and doesn’t allow customer feedback until after the final iteration of testing and the full release of a product.</a:t>
            </a:r>
          </a:p>
          <a:p>
            <a:r>
              <a:rPr lang="en-US" sz="1600" dirty="0"/>
              <a:t>Agile is becoming more and more of the standard in the modern day. Agile takes what was good about the Waterfall methodologies, and expounds upon it. It’s results are seen in delivering a high-quality end products; and focuses on the values of collaboration, openness, and transparency that builds trust between team members and between the project’s customers / stakeholders.</a:t>
            </a:r>
          </a:p>
        </p:txBody>
      </p:sp>
    </p:spTree>
    <p:extLst>
      <p:ext uri="{BB962C8B-B14F-4D97-AF65-F5344CB8AC3E}">
        <p14:creationId xmlns:p14="http://schemas.microsoft.com/office/powerpoint/2010/main" val="1900868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2B6C9846-B5AB-4E52-988D-F7E5865C9E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F3D7E8E-8467-4198-87E0-ADC1B60467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2B5ED73-DDE6-523A-2950-EE38D7916DA9}"/>
              </a:ext>
            </a:extLst>
          </p:cNvPr>
          <p:cNvSpPr>
            <a:spLocks noGrp="1"/>
          </p:cNvSpPr>
          <p:nvPr>
            <p:ph type="title"/>
          </p:nvPr>
        </p:nvSpPr>
        <p:spPr>
          <a:xfrm>
            <a:off x="1066800" y="5252936"/>
            <a:ext cx="10058400" cy="1028715"/>
          </a:xfrm>
        </p:spPr>
        <p:txBody>
          <a:bodyPr vert="horz" lIns="91440" tIns="45720" rIns="91440" bIns="45720" rtlCol="0" anchor="b">
            <a:normAutofit/>
          </a:bodyPr>
          <a:lstStyle/>
          <a:p>
            <a:pPr algn="ctr"/>
            <a:r>
              <a:rPr lang="en-US" dirty="0">
                <a:solidFill>
                  <a:schemeClr val="bg1"/>
                </a:solidFill>
              </a:rPr>
              <a:t>References</a:t>
            </a:r>
          </a:p>
        </p:txBody>
      </p:sp>
      <p:sp>
        <p:nvSpPr>
          <p:cNvPr id="3" name="Content Placeholder 2">
            <a:extLst>
              <a:ext uri="{FF2B5EF4-FFF2-40B4-BE49-F238E27FC236}">
                <a16:creationId xmlns:a16="http://schemas.microsoft.com/office/drawing/2014/main" id="{4BA557BF-C8E3-5371-8C58-CDA5DA75A346}"/>
              </a:ext>
            </a:extLst>
          </p:cNvPr>
          <p:cNvSpPr>
            <a:spLocks/>
          </p:cNvSpPr>
          <p:nvPr/>
        </p:nvSpPr>
        <p:spPr>
          <a:xfrm>
            <a:off x="343660" y="479452"/>
            <a:ext cx="11504645" cy="4292082"/>
          </a:xfrm>
          <a:prstGeom prst="rect">
            <a:avLst/>
          </a:prstGeom>
        </p:spPr>
        <p:txBody>
          <a:bodyPr/>
          <a:lstStyle/>
          <a:p>
            <a:r>
              <a:rPr lang="en-US" sz="2200" dirty="0">
                <a:latin typeface="+mj-lt"/>
              </a:rPr>
              <a:t>Charles G. Cobb. (2015). </a:t>
            </a:r>
            <a:r>
              <a:rPr lang="en-US" sz="2200" i="1" dirty="0">
                <a:latin typeface="+mj-lt"/>
              </a:rPr>
              <a:t>The Project Manager’s Guide to Mastering Agile : Principles and Practices for an Adaptive Approach</a:t>
            </a:r>
            <a:r>
              <a:rPr lang="en-US" sz="2200" dirty="0">
                <a:latin typeface="+mj-lt"/>
              </a:rPr>
              <a:t>. Wiley.</a:t>
            </a:r>
          </a:p>
          <a:p>
            <a:endParaRPr lang="en-US" sz="2200" dirty="0">
              <a:latin typeface="+mj-lt"/>
            </a:endParaRPr>
          </a:p>
          <a:p>
            <a:r>
              <a:rPr lang="en-US" sz="2200" dirty="0">
                <a:latin typeface="+mj-lt"/>
              </a:rPr>
              <a:t>Morgan, J. D. (2018). </a:t>
            </a:r>
            <a:r>
              <a:rPr lang="en-US" sz="2200" i="1" dirty="0">
                <a:latin typeface="+mj-lt"/>
              </a:rPr>
              <a:t>Applying 1970 Waterfall Lessons Learned Within Today’s Agile Development Process</a:t>
            </a:r>
            <a:r>
              <a:rPr lang="en-US" sz="2200" dirty="0">
                <a:latin typeface="+mj-lt"/>
              </a:rPr>
              <a:t>. PM World Journal, 7(7), 1–19.</a:t>
            </a:r>
          </a:p>
          <a:p>
            <a:endParaRPr lang="en-US" sz="2200" b="0" i="0" dirty="0">
              <a:solidFill>
                <a:srgbClr val="202122"/>
              </a:solidFill>
              <a:effectLst/>
              <a:latin typeface="+mj-lt"/>
            </a:endParaRPr>
          </a:p>
          <a:p>
            <a:r>
              <a:rPr lang="en-US" sz="2200" b="0" i="0" dirty="0">
                <a:solidFill>
                  <a:srgbClr val="202122"/>
                </a:solidFill>
                <a:effectLst/>
                <a:latin typeface="+mj-lt"/>
              </a:rPr>
              <a:t>Overeem, B. (2016, APR 15). </a:t>
            </a:r>
            <a:r>
              <a:rPr lang="en-US" sz="2200" b="0" i="1" dirty="0">
                <a:solidFill>
                  <a:srgbClr val="202122"/>
                </a:solidFill>
                <a:effectLst/>
                <a:latin typeface="+mj-lt"/>
              </a:rPr>
              <a:t>Characteristics of a Great Scrum Team</a:t>
            </a:r>
            <a:r>
              <a:rPr lang="en-US" sz="2200" b="0" i="0" dirty="0">
                <a:solidFill>
                  <a:srgbClr val="202122"/>
                </a:solidFill>
                <a:effectLst/>
                <a:latin typeface="+mj-lt"/>
              </a:rPr>
              <a:t>. infoq.com. Retrieved from: </a:t>
            </a:r>
            <a:r>
              <a:rPr lang="en-US" sz="2200" b="0" i="0" u="none" strike="noStrike" dirty="0">
                <a:effectLst/>
                <a:latin typeface="+mj-lt"/>
                <a:hlinkClick r:id="rId2"/>
              </a:rPr>
              <a:t>https://www.infoq.com/articles/great-scrum-team/</a:t>
            </a:r>
            <a:endParaRPr lang="en-US" sz="2200" b="0" i="0" u="none" strike="noStrike" dirty="0">
              <a:effectLst/>
              <a:latin typeface="+mj-lt"/>
            </a:endParaRPr>
          </a:p>
          <a:p>
            <a:endParaRPr lang="en-US" sz="2200" dirty="0">
              <a:latin typeface="+mj-lt"/>
            </a:endParaRPr>
          </a:p>
          <a:p>
            <a:r>
              <a:rPr lang="en-US" sz="2200" dirty="0" err="1">
                <a:latin typeface="+mj-lt"/>
              </a:rPr>
              <a:t>Schwaber</a:t>
            </a:r>
            <a:r>
              <a:rPr lang="en-US" sz="2200" dirty="0">
                <a:latin typeface="+mj-lt"/>
              </a:rPr>
              <a:t>, K., &amp; Sutherland, J. (2020). The 2020 Scrum Guide. Scrum Guide | Scrum Guides. </a:t>
            </a:r>
            <a:r>
              <a:rPr lang="en-US" sz="2200" dirty="0">
                <a:latin typeface="+mj-lt"/>
                <a:hlinkClick r:id="rId3"/>
              </a:rPr>
              <a:t>https://scrumguides.org/scrum-guide.html</a:t>
            </a:r>
            <a:endParaRPr lang="en-US" sz="2200" dirty="0">
              <a:latin typeface="+mj-lt"/>
            </a:endParaRPr>
          </a:p>
        </p:txBody>
      </p:sp>
    </p:spTree>
    <p:extLst>
      <p:ext uri="{BB962C8B-B14F-4D97-AF65-F5344CB8AC3E}">
        <p14:creationId xmlns:p14="http://schemas.microsoft.com/office/powerpoint/2010/main" val="19132787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21C3D74-CBD0-AEEC-7CF1-ED875B10D2FB}"/>
              </a:ext>
            </a:extLst>
          </p:cNvPr>
          <p:cNvSpPr>
            <a:spLocks noGrp="1"/>
          </p:cNvSpPr>
          <p:nvPr>
            <p:ph idx="1"/>
          </p:nvPr>
        </p:nvSpPr>
        <p:spPr/>
        <p:txBody>
          <a:bodyPr/>
          <a:lstStyle/>
          <a:p>
            <a:r>
              <a:rPr lang="en-US" dirty="0"/>
              <a:t>Explaining Agile Roles</a:t>
            </a:r>
          </a:p>
          <a:p>
            <a:r>
              <a:rPr lang="en-US" dirty="0"/>
              <a:t>Explaining Agile Phases</a:t>
            </a:r>
          </a:p>
          <a:p>
            <a:r>
              <a:rPr lang="en-US" dirty="0"/>
              <a:t>Describing Waterfall Model</a:t>
            </a:r>
          </a:p>
          <a:p>
            <a:r>
              <a:rPr lang="en-US" dirty="0"/>
              <a:t>Waterfall or Agile Approach</a:t>
            </a:r>
          </a:p>
          <a:p>
            <a:r>
              <a:rPr lang="en-US" dirty="0"/>
              <a:t>References</a:t>
            </a:r>
          </a:p>
        </p:txBody>
      </p:sp>
    </p:spTree>
    <p:extLst>
      <p:ext uri="{BB962C8B-B14F-4D97-AF65-F5344CB8AC3E}">
        <p14:creationId xmlns:p14="http://schemas.microsoft.com/office/powerpoint/2010/main" val="3648163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standing in front of a group of people">
            <a:extLst>
              <a:ext uri="{FF2B5EF4-FFF2-40B4-BE49-F238E27FC236}">
                <a16:creationId xmlns:a16="http://schemas.microsoft.com/office/drawing/2014/main" id="{09326C02-AA2C-C412-E1A4-A2EAFAA84AEF}"/>
              </a:ext>
            </a:extLst>
          </p:cNvPr>
          <p:cNvPicPr>
            <a:picLocks noGrp="1" noChangeAspect="1"/>
          </p:cNvPicPr>
          <p:nvPr>
            <p:ph type="pic" sz="quarter" idx="13"/>
          </p:nvPr>
        </p:nvPicPr>
        <p:blipFill>
          <a:blip r:embed="rId3"/>
          <a:srcRect l="7" r="7"/>
          <a:stretch/>
        </p:blipFill>
        <p:spPr/>
      </p:pic>
      <p:sp>
        <p:nvSpPr>
          <p:cNvPr id="3" name="Title 2">
            <a:extLst>
              <a:ext uri="{FF2B5EF4-FFF2-40B4-BE49-F238E27FC236}">
                <a16:creationId xmlns:a16="http://schemas.microsoft.com/office/drawing/2014/main" id="{3F5278DA-6C8A-199D-CC43-831ACF8AF132}"/>
              </a:ext>
            </a:extLst>
          </p:cNvPr>
          <p:cNvSpPr>
            <a:spLocks noGrp="1"/>
          </p:cNvSpPr>
          <p:nvPr>
            <p:ph type="ctrTitle"/>
          </p:nvPr>
        </p:nvSpPr>
        <p:spPr/>
        <p:txBody>
          <a:bodyPr bIns="548640" anchor="b" anchorCtr="0"/>
          <a:lstStyle/>
          <a:p>
            <a:r>
              <a:rPr lang="en-US" dirty="0"/>
              <a:t>Explaining</a:t>
            </a:r>
            <a:br>
              <a:rPr lang="en-US" dirty="0"/>
            </a:br>
            <a:r>
              <a:rPr lang="en-US" dirty="0"/>
              <a:t>Agile Roles</a:t>
            </a:r>
          </a:p>
        </p:txBody>
      </p:sp>
    </p:spTree>
    <p:extLst>
      <p:ext uri="{BB962C8B-B14F-4D97-AF65-F5344CB8AC3E}">
        <p14:creationId xmlns:p14="http://schemas.microsoft.com/office/powerpoint/2010/main" val="2972507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6ECB095D-F133-C318-22CE-BDCCBBFE6996}"/>
              </a:ext>
            </a:extLst>
          </p:cNvPr>
          <p:cNvSpPr txBox="1"/>
          <p:nvPr/>
        </p:nvSpPr>
        <p:spPr>
          <a:xfrm>
            <a:off x="6020345" y="4484677"/>
            <a:ext cx="5458641" cy="1692139"/>
          </a:xfrm>
          <a:prstGeom prst="rect">
            <a:avLst/>
          </a:prstGeom>
          <a:solidFill>
            <a:schemeClr val="tx1">
              <a:lumMod val="85000"/>
              <a:lumOff val="15000"/>
            </a:schemeClr>
          </a:solidFill>
        </p:spPr>
        <p:txBody>
          <a:bodyPr wrap="square" rtlCol="0">
            <a:spAutoFit/>
          </a:bodyPr>
          <a:lstStyle/>
          <a:p>
            <a:endParaRPr lang="en-US" dirty="0"/>
          </a:p>
        </p:txBody>
      </p:sp>
      <p:sp>
        <p:nvSpPr>
          <p:cNvPr id="2" name="Title 1">
            <a:extLst>
              <a:ext uri="{FF2B5EF4-FFF2-40B4-BE49-F238E27FC236}">
                <a16:creationId xmlns:a16="http://schemas.microsoft.com/office/drawing/2014/main" id="{A0A06819-AA5B-295D-8572-4858952DAE71}"/>
              </a:ext>
            </a:extLst>
          </p:cNvPr>
          <p:cNvSpPr>
            <a:spLocks noGrp="1"/>
          </p:cNvSpPr>
          <p:nvPr>
            <p:ph type="title"/>
          </p:nvPr>
        </p:nvSpPr>
        <p:spPr/>
        <p:txBody>
          <a:bodyPr/>
          <a:lstStyle/>
          <a:p>
            <a:r>
              <a:rPr lang="en-US" dirty="0"/>
              <a:t>Agile Roles for a Scrum Team</a:t>
            </a:r>
          </a:p>
        </p:txBody>
      </p:sp>
      <p:sp>
        <p:nvSpPr>
          <p:cNvPr id="3" name="Content Placeholder 2">
            <a:extLst>
              <a:ext uri="{FF2B5EF4-FFF2-40B4-BE49-F238E27FC236}">
                <a16:creationId xmlns:a16="http://schemas.microsoft.com/office/drawing/2014/main" id="{4FA83709-886B-3B06-E9F0-11D361B52E6D}"/>
              </a:ext>
            </a:extLst>
          </p:cNvPr>
          <p:cNvSpPr>
            <a:spLocks noGrp="1"/>
          </p:cNvSpPr>
          <p:nvPr>
            <p:ph idx="1"/>
          </p:nvPr>
        </p:nvSpPr>
        <p:spPr>
          <a:xfrm>
            <a:off x="1097281" y="1978742"/>
            <a:ext cx="4998719" cy="3956692"/>
          </a:xfrm>
        </p:spPr>
        <p:txBody>
          <a:bodyPr>
            <a:normAutofit/>
          </a:bodyPr>
          <a:lstStyle/>
          <a:p>
            <a:pPr>
              <a:lnSpc>
                <a:spcPts val="1500"/>
              </a:lnSpc>
              <a:spcBef>
                <a:spcPts val="600"/>
              </a:spcBef>
            </a:pPr>
            <a:r>
              <a:rPr lang="en-US" sz="1800" u="sng" dirty="0"/>
              <a:t>Product Owner:</a:t>
            </a:r>
          </a:p>
          <a:p>
            <a:pPr marL="285750" indent="-285750">
              <a:lnSpc>
                <a:spcPts val="1500"/>
              </a:lnSpc>
              <a:spcBef>
                <a:spcPts val="600"/>
              </a:spcBef>
              <a:buFont typeface="Arial" panose="020B0604020202020204" pitchFamily="34" charset="0"/>
              <a:buChar char="•"/>
            </a:pPr>
            <a:r>
              <a:rPr lang="en-US" sz="1800" dirty="0"/>
              <a:t>Manages Product Backlog</a:t>
            </a:r>
          </a:p>
          <a:p>
            <a:pPr marL="285750" indent="-285750">
              <a:lnSpc>
                <a:spcPts val="1500"/>
              </a:lnSpc>
              <a:spcBef>
                <a:spcPts val="600"/>
              </a:spcBef>
              <a:buFont typeface="Arial" panose="020B0604020202020204" pitchFamily="34" charset="0"/>
              <a:buChar char="•"/>
            </a:pPr>
            <a:r>
              <a:rPr lang="en-US" sz="1800" dirty="0"/>
              <a:t>Interacts directly with stakeholders/customers</a:t>
            </a:r>
          </a:p>
          <a:p>
            <a:pPr marL="285750" indent="-285750">
              <a:lnSpc>
                <a:spcPts val="1500"/>
              </a:lnSpc>
              <a:spcBef>
                <a:spcPts val="600"/>
              </a:spcBef>
              <a:buFont typeface="Arial" panose="020B0604020202020204" pitchFamily="34" charset="0"/>
              <a:buChar char="•"/>
            </a:pPr>
            <a:r>
              <a:rPr lang="en-US" sz="1800" dirty="0"/>
              <a:t>Maintains product vision &amp; market strategy</a:t>
            </a:r>
          </a:p>
          <a:p>
            <a:pPr marL="285750" indent="-285750">
              <a:lnSpc>
                <a:spcPts val="1500"/>
              </a:lnSpc>
              <a:spcBef>
                <a:spcPts val="600"/>
              </a:spcBef>
              <a:buFont typeface="Arial" panose="020B0604020202020204" pitchFamily="34" charset="0"/>
              <a:buChar char="•"/>
            </a:pPr>
            <a:r>
              <a:rPr lang="en-US" sz="1800" dirty="0"/>
              <a:t>Provides direction to the team from user stories/clients perspective</a:t>
            </a:r>
          </a:p>
          <a:p>
            <a:pPr marL="285750" indent="-285750">
              <a:lnSpc>
                <a:spcPts val="1500"/>
              </a:lnSpc>
              <a:spcBef>
                <a:spcPts val="600"/>
              </a:spcBef>
              <a:buFont typeface="Arial" panose="020B0604020202020204" pitchFamily="34" charset="0"/>
              <a:buChar char="•"/>
            </a:pPr>
            <a:endParaRPr lang="en-US" sz="1800" dirty="0"/>
          </a:p>
          <a:p>
            <a:pPr>
              <a:lnSpc>
                <a:spcPts val="1500"/>
              </a:lnSpc>
              <a:spcBef>
                <a:spcPts val="600"/>
              </a:spcBef>
            </a:pPr>
            <a:r>
              <a:rPr lang="en-US" sz="1800" u="sng" dirty="0"/>
              <a:t>Scrum Master</a:t>
            </a:r>
          </a:p>
          <a:p>
            <a:pPr marL="285750" indent="-285750">
              <a:lnSpc>
                <a:spcPts val="1500"/>
              </a:lnSpc>
              <a:spcBef>
                <a:spcPts val="600"/>
              </a:spcBef>
              <a:buFont typeface="Arial" panose="020B0604020202020204" pitchFamily="34" charset="0"/>
              <a:buChar char="•"/>
            </a:pPr>
            <a:r>
              <a:rPr lang="en-US" sz="1800" dirty="0"/>
              <a:t>Servant Leader for the development team</a:t>
            </a:r>
          </a:p>
          <a:p>
            <a:pPr marL="285750" indent="-285750">
              <a:lnSpc>
                <a:spcPts val="1500"/>
              </a:lnSpc>
              <a:spcBef>
                <a:spcPts val="600"/>
              </a:spcBef>
              <a:buFont typeface="Arial" panose="020B0604020202020204" pitchFamily="34" charset="0"/>
              <a:buChar char="•"/>
            </a:pPr>
            <a:r>
              <a:rPr lang="en-US" sz="1800" dirty="0"/>
              <a:t>Mentor, Teacher &amp; Coach to team members</a:t>
            </a:r>
          </a:p>
          <a:p>
            <a:pPr marL="285750" indent="-285750">
              <a:lnSpc>
                <a:spcPts val="1500"/>
              </a:lnSpc>
              <a:spcBef>
                <a:spcPts val="600"/>
              </a:spcBef>
              <a:buFont typeface="Arial" panose="020B0604020202020204" pitchFamily="34" charset="0"/>
              <a:buChar char="•"/>
            </a:pPr>
            <a:r>
              <a:rPr lang="en-US" sz="1800" dirty="0"/>
              <a:t>Facilitates &amp; plans out Scrum events</a:t>
            </a:r>
          </a:p>
          <a:p>
            <a:pPr marL="285750" indent="-285750">
              <a:lnSpc>
                <a:spcPts val="1500"/>
              </a:lnSpc>
              <a:spcBef>
                <a:spcPts val="600"/>
              </a:spcBef>
              <a:buFont typeface="Arial" panose="020B0604020202020204" pitchFamily="34" charset="0"/>
              <a:buChar char="•"/>
            </a:pPr>
            <a:r>
              <a:rPr lang="en-US" sz="1800" dirty="0"/>
              <a:t>Works with the development team &amp;</a:t>
            </a:r>
            <a:br>
              <a:rPr lang="en-US" sz="1800" dirty="0"/>
            </a:br>
            <a:r>
              <a:rPr lang="en-US" sz="1800" dirty="0"/>
              <a:t>removes impediments to team’s progress</a:t>
            </a:r>
          </a:p>
        </p:txBody>
      </p:sp>
      <p:sp>
        <p:nvSpPr>
          <p:cNvPr id="4" name="Content Placeholder 2">
            <a:extLst>
              <a:ext uri="{FF2B5EF4-FFF2-40B4-BE49-F238E27FC236}">
                <a16:creationId xmlns:a16="http://schemas.microsoft.com/office/drawing/2014/main" id="{6E28233E-45B7-7E7E-57B0-DD28C046E843}"/>
              </a:ext>
            </a:extLst>
          </p:cNvPr>
          <p:cNvSpPr txBox="1">
            <a:spLocks/>
          </p:cNvSpPr>
          <p:nvPr/>
        </p:nvSpPr>
        <p:spPr>
          <a:xfrm>
            <a:off x="6126480" y="1978742"/>
            <a:ext cx="4998719" cy="2487122"/>
          </a:xfrm>
          <a:prstGeom prst="rect">
            <a:avLst/>
          </a:prstGeom>
        </p:spPr>
        <p:txBody>
          <a:bodyPr vert="horz" lIns="91440" tIns="45720" rIns="0" bIns="45720" rtlCol="0">
            <a:normAutofit/>
          </a:bodyPr>
          <a:lstStyle>
            <a:lvl1pPr marL="0" indent="0" algn="l" defTabSz="914400" rtl="0" eaLnBrk="1" latinLnBrk="0" hangingPunct="1">
              <a:lnSpc>
                <a:spcPct val="100000"/>
              </a:lnSpc>
              <a:spcBef>
                <a:spcPts val="1200"/>
              </a:spcBef>
              <a:spcAft>
                <a:spcPts val="200"/>
              </a:spcAft>
              <a:buClr>
                <a:schemeClr val="accent1"/>
              </a:buClr>
              <a:buSzPct val="100000"/>
              <a:buFont typeface="Arial" panose="020B0604020202020204" pitchFamily="34" charset="0"/>
              <a:buNone/>
              <a:defRPr sz="24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1200"/>
              </a:spcBef>
              <a:spcAft>
                <a:spcPts val="200"/>
              </a:spcAft>
              <a:buClr>
                <a:schemeClr val="accent2"/>
              </a:buClr>
              <a:buFont typeface="Arial" panose="020B0604020202020204" pitchFamily="34" charset="0"/>
              <a:buChar char="•"/>
              <a:defRPr sz="24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1200"/>
              </a:spcBef>
              <a:spcAft>
                <a:spcPts val="200"/>
              </a:spcAft>
              <a:buClrTx/>
              <a:buFont typeface="Calibri" pitchFamily="34" charset="0"/>
              <a:buChar char="◦"/>
              <a:defRPr sz="2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1200"/>
              </a:spcBef>
              <a:spcAft>
                <a:spcPts val="200"/>
              </a:spcAft>
              <a:buClrTx/>
              <a:buFont typeface="Calibri" pitchFamily="34" charset="0"/>
              <a:buChar char="◦"/>
              <a:defRPr sz="2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1200"/>
              </a:spcBef>
              <a:spcAft>
                <a:spcPts val="200"/>
              </a:spcAft>
              <a:buClrTx/>
              <a:buFont typeface="Calibri" pitchFamily="34" charset="0"/>
              <a:buChar char="◦"/>
              <a:defRPr sz="2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ts val="1500"/>
              </a:lnSpc>
              <a:spcBef>
                <a:spcPts val="600"/>
              </a:spcBef>
            </a:pPr>
            <a:r>
              <a:rPr lang="en-US" sz="1800" u="sng" dirty="0"/>
              <a:t>Team Member:</a:t>
            </a:r>
          </a:p>
          <a:p>
            <a:pPr marL="285750" indent="-285750">
              <a:lnSpc>
                <a:spcPts val="1500"/>
              </a:lnSpc>
              <a:spcBef>
                <a:spcPts val="600"/>
              </a:spcBef>
              <a:buFont typeface="Arial" panose="020B0604020202020204" pitchFamily="34" charset="0"/>
              <a:buChar char="•"/>
            </a:pPr>
            <a:r>
              <a:rPr lang="en-US" sz="1800" dirty="0"/>
              <a:t>Cross-functional &amp; self-organizing team player committed to work collaboratively with others</a:t>
            </a:r>
          </a:p>
          <a:p>
            <a:pPr marL="285750" indent="-285750">
              <a:lnSpc>
                <a:spcPts val="1500"/>
              </a:lnSpc>
              <a:spcBef>
                <a:spcPts val="600"/>
              </a:spcBef>
              <a:buFont typeface="Arial" panose="020B0604020202020204" pitchFamily="34" charset="0"/>
              <a:buChar char="•"/>
            </a:pPr>
            <a:r>
              <a:rPr lang="en-US" sz="1800" dirty="0"/>
              <a:t>No sub-teams, all members work equally on any task required</a:t>
            </a:r>
          </a:p>
          <a:p>
            <a:pPr marL="285750" indent="-285750">
              <a:lnSpc>
                <a:spcPts val="1500"/>
              </a:lnSpc>
              <a:spcBef>
                <a:spcPts val="600"/>
              </a:spcBef>
              <a:buFont typeface="Arial" panose="020B0604020202020204" pitchFamily="34" charset="0"/>
              <a:buChar char="•"/>
            </a:pPr>
            <a:r>
              <a:rPr lang="en-US" sz="1800" dirty="0"/>
              <a:t>Can offer different perspectives and innovates with others so all can learn and grow new skills</a:t>
            </a:r>
          </a:p>
          <a:p>
            <a:pPr marL="285750" indent="-285750">
              <a:lnSpc>
                <a:spcPts val="1500"/>
              </a:lnSpc>
              <a:spcBef>
                <a:spcPts val="600"/>
              </a:spcBef>
              <a:buFont typeface="Arial" panose="020B0604020202020204" pitchFamily="34" charset="0"/>
              <a:buChar char="•"/>
            </a:pPr>
            <a:r>
              <a:rPr lang="en-US" sz="1800" dirty="0"/>
              <a:t>Utilizes their unique skills and abilities (like </a:t>
            </a:r>
            <a:r>
              <a:rPr lang="en-US" sz="1800" u="sng" dirty="0"/>
              <a:t>testing</a:t>
            </a:r>
            <a:r>
              <a:rPr lang="en-US" sz="1800" dirty="0"/>
              <a:t> or </a:t>
            </a:r>
            <a:r>
              <a:rPr lang="en-US" sz="1800" u="sng" dirty="0"/>
              <a:t>developing code</a:t>
            </a:r>
            <a:r>
              <a:rPr lang="en-US" sz="1800" dirty="0"/>
              <a:t>) to help the single team unit succeed</a:t>
            </a:r>
          </a:p>
        </p:txBody>
      </p:sp>
      <p:sp>
        <p:nvSpPr>
          <p:cNvPr id="6" name="TextBox 5">
            <a:extLst>
              <a:ext uri="{FF2B5EF4-FFF2-40B4-BE49-F238E27FC236}">
                <a16:creationId xmlns:a16="http://schemas.microsoft.com/office/drawing/2014/main" id="{F59A2597-962A-9515-84EC-6952C9A0742B}"/>
              </a:ext>
            </a:extLst>
          </p:cNvPr>
          <p:cNvSpPr txBox="1"/>
          <p:nvPr/>
        </p:nvSpPr>
        <p:spPr>
          <a:xfrm>
            <a:off x="6126480" y="4712022"/>
            <a:ext cx="5152208" cy="1252522"/>
          </a:xfrm>
          <a:prstGeom prst="rect">
            <a:avLst/>
          </a:prstGeom>
          <a:solidFill>
            <a:schemeClr val="tx1">
              <a:lumMod val="85000"/>
              <a:lumOff val="15000"/>
            </a:schemeClr>
          </a:solidFill>
        </p:spPr>
        <p:txBody>
          <a:bodyPr wrap="square">
            <a:spAutoFit/>
          </a:bodyPr>
          <a:lstStyle/>
          <a:p>
            <a:pPr>
              <a:lnSpc>
                <a:spcPts val="1500"/>
              </a:lnSpc>
              <a:spcBef>
                <a:spcPts val="600"/>
              </a:spcBef>
            </a:pPr>
            <a:r>
              <a:rPr lang="en-US" sz="1800" dirty="0">
                <a:solidFill>
                  <a:schemeClr val="bg1"/>
                </a:solidFill>
              </a:rPr>
              <a:t>“Scrum offers a framework that catalyzes teams’ learning through discovery, collaboration, and experimentation. Within Scrum, self-organizing, cross-functional, and highly productive teams do the work: creating valuable releasable product increments”</a:t>
            </a:r>
            <a:r>
              <a:rPr lang="en-US" dirty="0">
                <a:solidFill>
                  <a:schemeClr val="bg1"/>
                </a:solidFill>
              </a:rPr>
              <a:t> (Overeem, 2016).</a:t>
            </a:r>
            <a:endParaRPr lang="en-US" sz="1800" dirty="0">
              <a:solidFill>
                <a:schemeClr val="bg1"/>
              </a:solidFill>
            </a:endParaRPr>
          </a:p>
        </p:txBody>
      </p:sp>
    </p:spTree>
    <p:extLst>
      <p:ext uri="{BB962C8B-B14F-4D97-AF65-F5344CB8AC3E}">
        <p14:creationId xmlns:p14="http://schemas.microsoft.com/office/powerpoint/2010/main" val="1666731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5EE49-D1D1-AC61-F6C4-AA6B07CA6400}"/>
              </a:ext>
            </a:extLst>
          </p:cNvPr>
          <p:cNvSpPr>
            <a:spLocks noGrp="1"/>
          </p:cNvSpPr>
          <p:nvPr>
            <p:ph type="title"/>
          </p:nvPr>
        </p:nvSpPr>
        <p:spPr/>
        <p:txBody>
          <a:bodyPr>
            <a:noAutofit/>
          </a:bodyPr>
          <a:lstStyle/>
          <a:p>
            <a:r>
              <a:rPr lang="en-US" dirty="0"/>
              <a:t>Explaining Agile Phases</a:t>
            </a:r>
          </a:p>
        </p:txBody>
      </p:sp>
      <p:pic>
        <p:nvPicPr>
          <p:cNvPr id="7" name="Picture Placeholder 7" descr="Business man sitting at a desk">
            <a:extLst>
              <a:ext uri="{FF2B5EF4-FFF2-40B4-BE49-F238E27FC236}">
                <a16:creationId xmlns:a16="http://schemas.microsoft.com/office/drawing/2014/main" id="{44F51528-7C6C-676D-62ED-40AB97D9C5F2}"/>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3" r="3"/>
          <a:stretch/>
        </p:blipFill>
        <p:spPr/>
      </p:pic>
      <p:pic>
        <p:nvPicPr>
          <p:cNvPr id="8" name="Picture Placeholder 9" descr="Handshake">
            <a:extLst>
              <a:ext uri="{FF2B5EF4-FFF2-40B4-BE49-F238E27FC236}">
                <a16:creationId xmlns:a16="http://schemas.microsoft.com/office/drawing/2014/main" id="{42986763-B4C8-5057-6222-0EC4939E7104}"/>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l="3" r="3"/>
          <a:stretch/>
        </p:blipFill>
        <p:spPr/>
      </p:pic>
      <p:pic>
        <p:nvPicPr>
          <p:cNvPr id="9" name="Picture Placeholder 11" descr="A group of people meeting in a room and writing">
            <a:extLst>
              <a:ext uri="{FF2B5EF4-FFF2-40B4-BE49-F238E27FC236}">
                <a16:creationId xmlns:a16="http://schemas.microsoft.com/office/drawing/2014/main" id="{140AE90F-CD65-3895-59E8-B7606863E8F6}"/>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t="87" b="87"/>
          <a:stretch/>
        </p:blipFill>
        <p:spPr/>
      </p:pic>
    </p:spTree>
    <p:extLst>
      <p:ext uri="{BB962C8B-B14F-4D97-AF65-F5344CB8AC3E}">
        <p14:creationId xmlns:p14="http://schemas.microsoft.com/office/powerpoint/2010/main" val="1435895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06819-AA5B-295D-8572-4858952DAE71}"/>
              </a:ext>
            </a:extLst>
          </p:cNvPr>
          <p:cNvSpPr>
            <a:spLocks noGrp="1"/>
          </p:cNvSpPr>
          <p:nvPr>
            <p:ph type="title"/>
          </p:nvPr>
        </p:nvSpPr>
        <p:spPr>
          <a:xfrm>
            <a:off x="279918" y="-949017"/>
            <a:ext cx="4259425" cy="1593996"/>
          </a:xfrm>
        </p:spPr>
        <p:txBody>
          <a:bodyPr vert="horz" lIns="91440" tIns="45720" rIns="91440" bIns="45720" rtlCol="0" anchor="b">
            <a:normAutofit/>
          </a:bodyPr>
          <a:lstStyle/>
          <a:p>
            <a:r>
              <a:rPr lang="en-US" sz="3200" dirty="0">
                <a:solidFill>
                  <a:srgbClr val="FFFFFF"/>
                </a:solidFill>
              </a:rPr>
              <a:t>Explaining Agile Phases</a:t>
            </a:r>
          </a:p>
        </p:txBody>
      </p:sp>
      <p:sp>
        <p:nvSpPr>
          <p:cNvPr id="3" name="Content Placeholder 2">
            <a:extLst>
              <a:ext uri="{FF2B5EF4-FFF2-40B4-BE49-F238E27FC236}">
                <a16:creationId xmlns:a16="http://schemas.microsoft.com/office/drawing/2014/main" id="{4FA83709-886B-3B06-E9F0-11D361B52E6D}"/>
              </a:ext>
            </a:extLst>
          </p:cNvPr>
          <p:cNvSpPr>
            <a:spLocks noGrp="1"/>
          </p:cNvSpPr>
          <p:nvPr>
            <p:ph idx="1"/>
          </p:nvPr>
        </p:nvSpPr>
        <p:spPr/>
        <p:txBody>
          <a:bodyPr vert="horz" lIns="0" tIns="45720" rIns="0" bIns="45720" rtlCol="0">
            <a:normAutofit/>
          </a:bodyPr>
          <a:lstStyle/>
          <a:p>
            <a:pPr marL="342900" indent="-342900">
              <a:buClr>
                <a:schemeClr val="bg1"/>
              </a:buClr>
              <a:buFont typeface="Calibri" panose="020F0502020204030204" pitchFamily="34" charset="0"/>
              <a:buAutoNum type="arabicPeriod"/>
            </a:pPr>
            <a:r>
              <a:rPr lang="en-US" sz="1800" dirty="0">
                <a:solidFill>
                  <a:srgbClr val="FFFFFF"/>
                </a:solidFill>
              </a:rPr>
              <a:t>Product Owner receives input from customers / management / executives &amp; creates product backlog</a:t>
            </a:r>
          </a:p>
          <a:p>
            <a:pPr marL="342900" indent="-342900">
              <a:buClr>
                <a:schemeClr val="bg1"/>
              </a:buClr>
              <a:buFont typeface="Calibri" panose="020F0502020204030204" pitchFamily="34" charset="0"/>
              <a:buAutoNum type="arabicPeriod"/>
            </a:pPr>
            <a:r>
              <a:rPr lang="en-US" sz="1800" dirty="0">
                <a:solidFill>
                  <a:srgbClr val="FFFFFF"/>
                </a:solidFill>
              </a:rPr>
              <a:t>Sprint Planning meeting</a:t>
            </a:r>
          </a:p>
        </p:txBody>
      </p:sp>
      <p:sp>
        <p:nvSpPr>
          <p:cNvPr id="4" name="Text Placeholder 3">
            <a:extLst>
              <a:ext uri="{FF2B5EF4-FFF2-40B4-BE49-F238E27FC236}">
                <a16:creationId xmlns:a16="http://schemas.microsoft.com/office/drawing/2014/main" id="{29C9E347-A5A7-2AE2-8D82-DB8F58007BC2}"/>
              </a:ext>
            </a:extLst>
          </p:cNvPr>
          <p:cNvSpPr>
            <a:spLocks noGrp="1"/>
          </p:cNvSpPr>
          <p:nvPr>
            <p:ph type="body" sz="half" idx="2"/>
          </p:nvPr>
        </p:nvSpPr>
        <p:spPr>
          <a:xfrm>
            <a:off x="279918" y="784677"/>
            <a:ext cx="4096139" cy="5807867"/>
          </a:xfrm>
        </p:spPr>
        <p:txBody>
          <a:bodyPr>
            <a:noAutofit/>
          </a:bodyPr>
          <a:lstStyle/>
          <a:p>
            <a:pPr marL="342900" indent="-342900">
              <a:buClr>
                <a:schemeClr val="bg1"/>
              </a:buClr>
              <a:buFont typeface="Calibri" panose="020F0502020204030204" pitchFamily="34" charset="0"/>
              <a:buAutoNum type="arabicPeriod"/>
            </a:pPr>
            <a:r>
              <a:rPr lang="en-US" sz="1350" dirty="0">
                <a:solidFill>
                  <a:srgbClr val="FFFFFF"/>
                </a:solidFill>
                <a:latin typeface="+mj-lt"/>
              </a:rPr>
              <a:t>Product Owner receives input from customers / management / executives &amp; creates product backlog.</a:t>
            </a:r>
          </a:p>
          <a:p>
            <a:pPr marL="342900" indent="-342900">
              <a:buClr>
                <a:schemeClr val="bg1"/>
              </a:buClr>
              <a:buFont typeface="Calibri" panose="020F0502020204030204" pitchFamily="34" charset="0"/>
              <a:buAutoNum type="arabicPeriod"/>
            </a:pPr>
            <a:r>
              <a:rPr lang="en-US" sz="1350" dirty="0">
                <a:solidFill>
                  <a:srgbClr val="FFFFFF"/>
                </a:solidFill>
                <a:latin typeface="+mj-lt"/>
              </a:rPr>
              <a:t>Sprint Planning meeting, where the entire team reviews backlog items, identifies what and how work will be done, and sets attainable goals.</a:t>
            </a:r>
          </a:p>
          <a:p>
            <a:pPr marL="342900" indent="-342900">
              <a:buClr>
                <a:schemeClr val="bg1"/>
              </a:buClr>
              <a:buFont typeface="Calibri" panose="020F0502020204030204" pitchFamily="34" charset="0"/>
              <a:buAutoNum type="arabicPeriod"/>
            </a:pPr>
            <a:r>
              <a:rPr lang="en-US" sz="1350" dirty="0">
                <a:latin typeface="+mj-lt"/>
              </a:rPr>
              <a:t>Daily stand-up (everyday 15 min meeting in the morning) is held to ensure all team members know what is complete and what needs to be done.</a:t>
            </a:r>
          </a:p>
          <a:p>
            <a:pPr marL="342900" indent="-342900">
              <a:buClr>
                <a:schemeClr val="bg1"/>
              </a:buClr>
              <a:buFont typeface="Calibri" panose="020F0502020204030204" pitchFamily="34" charset="0"/>
              <a:buAutoNum type="arabicPeriod"/>
            </a:pPr>
            <a:r>
              <a:rPr lang="en-US" sz="1350" dirty="0">
                <a:solidFill>
                  <a:srgbClr val="FFFFFF"/>
                </a:solidFill>
                <a:latin typeface="+mj-lt"/>
              </a:rPr>
              <a:t>Design/Development &amp; Testing are done at the same time during a “Sprint” (1-4 week(s) long time to accomplish all items on backlog). </a:t>
            </a:r>
          </a:p>
          <a:p>
            <a:pPr marL="342900" indent="-342900">
              <a:buClr>
                <a:schemeClr val="bg1"/>
              </a:buClr>
              <a:buFont typeface="Calibri" panose="020F0502020204030204" pitchFamily="34" charset="0"/>
              <a:buAutoNum type="arabicPeriod"/>
            </a:pPr>
            <a:r>
              <a:rPr lang="en-US" sz="1350" dirty="0">
                <a:latin typeface="+mj-lt"/>
              </a:rPr>
              <a:t>The Sprint Review gives the completed items in the Sprint to the customers / business management so </a:t>
            </a:r>
            <a:r>
              <a:rPr lang="en-US" sz="1350" dirty="0" err="1">
                <a:latin typeface="+mj-lt"/>
              </a:rPr>
              <a:t>oppenness</a:t>
            </a:r>
            <a:r>
              <a:rPr lang="en-US" sz="1350" dirty="0">
                <a:latin typeface="+mj-lt"/>
              </a:rPr>
              <a:t> and open feedback on accomplishments can flow between team and clientele.</a:t>
            </a:r>
          </a:p>
          <a:p>
            <a:pPr marL="342900" indent="-342900">
              <a:buClr>
                <a:schemeClr val="bg1"/>
              </a:buClr>
              <a:buFont typeface="Calibri" panose="020F0502020204030204" pitchFamily="34" charset="0"/>
              <a:buAutoNum type="arabicPeriod"/>
            </a:pPr>
            <a:r>
              <a:rPr lang="en-US" sz="1350" dirty="0">
                <a:latin typeface="+mj-lt"/>
              </a:rPr>
              <a:t>Sprint Retrospective concludes the Sprint, and allows the team to evaluate individual efforts, processes, tools used, and the project’s </a:t>
            </a:r>
            <a:r>
              <a:rPr lang="en-US" sz="1350" i="1" dirty="0">
                <a:latin typeface="+mj-lt"/>
              </a:rPr>
              <a:t>‘Definition of Done’</a:t>
            </a:r>
            <a:r>
              <a:rPr lang="en-US" sz="1350" dirty="0">
                <a:latin typeface="+mj-lt"/>
              </a:rPr>
              <a:t>.</a:t>
            </a:r>
          </a:p>
          <a:p>
            <a:pPr>
              <a:buClr>
                <a:schemeClr val="bg1"/>
              </a:buClr>
            </a:pPr>
            <a:r>
              <a:rPr lang="en-US" sz="1350" dirty="0">
                <a:latin typeface="+mj-lt"/>
              </a:rPr>
              <a:t>Phases 1-6 are done repeatedly until the product meets required criteria. Once the </a:t>
            </a:r>
            <a:r>
              <a:rPr lang="en-US" sz="1350" i="1" dirty="0">
                <a:latin typeface="+mj-lt"/>
              </a:rPr>
              <a:t>‘Definition of Done’ </a:t>
            </a:r>
            <a:r>
              <a:rPr lang="en-US" sz="1350" dirty="0">
                <a:latin typeface="+mj-lt"/>
              </a:rPr>
              <a:t>is met, a high-quality, completed artifact is launched.</a:t>
            </a:r>
          </a:p>
        </p:txBody>
      </p:sp>
      <p:pic>
        <p:nvPicPr>
          <p:cNvPr id="13" name="Picture 12">
            <a:extLst>
              <a:ext uri="{FF2B5EF4-FFF2-40B4-BE49-F238E27FC236}">
                <a16:creationId xmlns:a16="http://schemas.microsoft.com/office/drawing/2014/main" id="{E3C48E0B-C78A-EB61-FD1C-3E1B46F42111}"/>
              </a:ext>
            </a:extLst>
          </p:cNvPr>
          <p:cNvPicPr>
            <a:picLocks noChangeAspect="1"/>
          </p:cNvPicPr>
          <p:nvPr/>
        </p:nvPicPr>
        <p:blipFill>
          <a:blip r:embed="rId3"/>
          <a:stretch>
            <a:fillRect/>
          </a:stretch>
        </p:blipFill>
        <p:spPr>
          <a:xfrm>
            <a:off x="5581445" y="1436914"/>
            <a:ext cx="5867565" cy="4494219"/>
          </a:xfrm>
          <a:prstGeom prst="rect">
            <a:avLst/>
          </a:prstGeom>
        </p:spPr>
      </p:pic>
      <p:sp>
        <p:nvSpPr>
          <p:cNvPr id="39" name="TextBox 38">
            <a:extLst>
              <a:ext uri="{FF2B5EF4-FFF2-40B4-BE49-F238E27FC236}">
                <a16:creationId xmlns:a16="http://schemas.microsoft.com/office/drawing/2014/main" id="{03E503AB-5E85-EEA9-6798-66BF2A39CBF2}"/>
              </a:ext>
            </a:extLst>
          </p:cNvPr>
          <p:cNvSpPr txBox="1"/>
          <p:nvPr/>
        </p:nvSpPr>
        <p:spPr>
          <a:xfrm>
            <a:off x="5835077" y="5992621"/>
            <a:ext cx="5176157" cy="646331"/>
          </a:xfrm>
          <a:prstGeom prst="rect">
            <a:avLst/>
          </a:prstGeom>
          <a:noFill/>
        </p:spPr>
        <p:txBody>
          <a:bodyPr wrap="square" rtlCol="0">
            <a:spAutoFit/>
          </a:bodyPr>
          <a:lstStyle/>
          <a:p>
            <a:pPr algn="ctr"/>
            <a:r>
              <a:rPr lang="en-US" sz="1200" dirty="0"/>
              <a:t>Figure: </a:t>
            </a:r>
            <a:r>
              <a:rPr lang="en-US" sz="1200" i="1" dirty="0"/>
              <a:t>Agile Methodology Model</a:t>
            </a:r>
          </a:p>
          <a:p>
            <a:pPr algn="ctr"/>
            <a:r>
              <a:rPr lang="en-US" sz="1200" dirty="0"/>
              <a:t>Retrieved from: https://snhu-media.snhu.edu/files/</a:t>
            </a:r>
            <a:br>
              <a:rPr lang="en-US" sz="1200" dirty="0"/>
            </a:br>
            <a:r>
              <a:rPr lang="en-US" sz="1200" dirty="0" err="1"/>
              <a:t>course_repository</a:t>
            </a:r>
            <a:r>
              <a:rPr lang="en-US" sz="1200" dirty="0"/>
              <a:t>/undergraduate/cs/cs250/storyline/mod1/story_html5.html</a:t>
            </a:r>
          </a:p>
        </p:txBody>
      </p:sp>
      <p:sp>
        <p:nvSpPr>
          <p:cNvPr id="41" name="TextBox 40">
            <a:extLst>
              <a:ext uri="{FF2B5EF4-FFF2-40B4-BE49-F238E27FC236}">
                <a16:creationId xmlns:a16="http://schemas.microsoft.com/office/drawing/2014/main" id="{689B7C41-99FF-65FF-E7D6-436A76D2C27A}"/>
              </a:ext>
            </a:extLst>
          </p:cNvPr>
          <p:cNvSpPr txBox="1"/>
          <p:nvPr/>
        </p:nvSpPr>
        <p:spPr>
          <a:xfrm>
            <a:off x="5363986" y="150279"/>
            <a:ext cx="6302481" cy="1200329"/>
          </a:xfrm>
          <a:prstGeom prst="rect">
            <a:avLst/>
          </a:prstGeom>
          <a:noFill/>
        </p:spPr>
        <p:txBody>
          <a:bodyPr wrap="square">
            <a:spAutoFit/>
          </a:bodyPr>
          <a:lstStyle/>
          <a:p>
            <a:pPr algn="ctr">
              <a:buClr>
                <a:schemeClr val="bg1"/>
              </a:buClr>
            </a:pPr>
            <a:r>
              <a:rPr lang="en-US" sz="1800" dirty="0">
                <a:latin typeface="+mj-lt"/>
              </a:rPr>
              <a:t>“These events are specifically designed to enable the transparency required in the Agile Manifesto. Failure to operate any events as prescribed results in lost opportunities to inspect and adapt” (</a:t>
            </a:r>
            <a:r>
              <a:rPr lang="en-US" sz="1800" dirty="0">
                <a:effectLst/>
                <a:latin typeface="+mj-lt"/>
                <a:ea typeface="Times New Roman" panose="02020603050405020304" pitchFamily="18" charset="0"/>
                <a:cs typeface="Times New Roman" panose="02020603050405020304" pitchFamily="18" charset="0"/>
              </a:rPr>
              <a:t>Schwarber &amp; Sutherland, 2020).</a:t>
            </a:r>
            <a:endParaRPr lang="en-US" sz="1800" dirty="0">
              <a:latin typeface="+mj-lt"/>
            </a:endParaRPr>
          </a:p>
        </p:txBody>
      </p:sp>
    </p:spTree>
    <p:extLst>
      <p:ext uri="{BB962C8B-B14F-4D97-AF65-F5344CB8AC3E}">
        <p14:creationId xmlns:p14="http://schemas.microsoft.com/office/powerpoint/2010/main" val="3832392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8" descr="Business team brainstorming">
            <a:extLst>
              <a:ext uri="{FF2B5EF4-FFF2-40B4-BE49-F238E27FC236}">
                <a16:creationId xmlns:a16="http://schemas.microsoft.com/office/drawing/2014/main" id="{424B3BE0-07C0-D05C-0B61-4BE33E9E08F6}"/>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t="27277" b="27277"/>
          <a:stretch/>
        </p:blipFill>
        <p:spPr/>
      </p:pic>
      <p:sp>
        <p:nvSpPr>
          <p:cNvPr id="3" name="Title 2">
            <a:extLst>
              <a:ext uri="{FF2B5EF4-FFF2-40B4-BE49-F238E27FC236}">
                <a16:creationId xmlns:a16="http://schemas.microsoft.com/office/drawing/2014/main" id="{FB207F5D-5F40-264B-0403-3682CB3DC65D}"/>
              </a:ext>
            </a:extLst>
          </p:cNvPr>
          <p:cNvSpPr>
            <a:spLocks noGrp="1"/>
          </p:cNvSpPr>
          <p:nvPr>
            <p:ph type="ctrTitle"/>
          </p:nvPr>
        </p:nvSpPr>
        <p:spPr/>
        <p:txBody>
          <a:bodyPr tIns="274320" rIns="822960" bIns="914400" anchor="b" anchorCtr="0"/>
          <a:lstStyle/>
          <a:p>
            <a:r>
              <a:rPr lang="en-US" dirty="0"/>
              <a:t>Describing the</a:t>
            </a:r>
            <a:br>
              <a:rPr lang="en-US" dirty="0"/>
            </a:br>
            <a:r>
              <a:rPr lang="en-US" dirty="0"/>
              <a:t>Waterfall Model </a:t>
            </a:r>
          </a:p>
        </p:txBody>
      </p:sp>
    </p:spTree>
    <p:extLst>
      <p:ext uri="{BB962C8B-B14F-4D97-AF65-F5344CB8AC3E}">
        <p14:creationId xmlns:p14="http://schemas.microsoft.com/office/powerpoint/2010/main" val="30422888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9AD8A-1DD0-5798-279E-723AFBF21AB2}"/>
              </a:ext>
            </a:extLst>
          </p:cNvPr>
          <p:cNvSpPr>
            <a:spLocks noGrp="1"/>
          </p:cNvSpPr>
          <p:nvPr>
            <p:ph type="title"/>
          </p:nvPr>
        </p:nvSpPr>
        <p:spPr/>
        <p:txBody>
          <a:bodyPr/>
          <a:lstStyle/>
          <a:p>
            <a:r>
              <a:rPr lang="en-US" dirty="0"/>
              <a:t>Describing the Waterfall Model</a:t>
            </a:r>
          </a:p>
        </p:txBody>
      </p:sp>
      <p:sp>
        <p:nvSpPr>
          <p:cNvPr id="8" name="Content Placeholder 7">
            <a:extLst>
              <a:ext uri="{FF2B5EF4-FFF2-40B4-BE49-F238E27FC236}">
                <a16:creationId xmlns:a16="http://schemas.microsoft.com/office/drawing/2014/main" id="{B508A30A-4DA9-F920-7798-380F17177CC7}"/>
              </a:ext>
            </a:extLst>
          </p:cNvPr>
          <p:cNvSpPr>
            <a:spLocks noGrp="1"/>
          </p:cNvSpPr>
          <p:nvPr>
            <p:ph idx="1"/>
          </p:nvPr>
        </p:nvSpPr>
        <p:spPr>
          <a:xfrm>
            <a:off x="383722" y="2101724"/>
            <a:ext cx="6576915" cy="3914850"/>
          </a:xfrm>
        </p:spPr>
        <p:txBody>
          <a:bodyPr>
            <a:normAutofit fontScale="85000" lnSpcReduction="20000"/>
          </a:bodyPr>
          <a:lstStyle/>
          <a:p>
            <a:r>
              <a:rPr lang="en-US" dirty="0"/>
              <a:t>The waterfall method, ironically, is very strict</a:t>
            </a:r>
            <a:br>
              <a:rPr lang="en-US" dirty="0"/>
            </a:br>
            <a:r>
              <a:rPr lang="en-US" dirty="0"/>
              <a:t>in the planning, development, and retrospective of products.</a:t>
            </a:r>
          </a:p>
          <a:p>
            <a:r>
              <a:rPr lang="en-US" dirty="0"/>
              <a:t>Planning is done all up-front, customers and stakeholders</a:t>
            </a:r>
            <a:br>
              <a:rPr lang="en-US" dirty="0"/>
            </a:br>
            <a:r>
              <a:rPr lang="en-US" dirty="0"/>
              <a:t>are often left out until the very end of development; little</a:t>
            </a:r>
            <a:br>
              <a:rPr lang="en-US" dirty="0"/>
            </a:br>
            <a:r>
              <a:rPr lang="en-US" dirty="0"/>
              <a:t>to no interaction with the product until the end.</a:t>
            </a:r>
          </a:p>
          <a:p>
            <a:r>
              <a:rPr lang="en-US" dirty="0"/>
              <a:t>Teams resist new requirements, or continuously and incorrectly document the addition of new features which adds more work, extends deadlines, and goes over pre-planned project budget.</a:t>
            </a:r>
          </a:p>
          <a:p>
            <a:r>
              <a:rPr lang="en-US" dirty="0"/>
              <a:t>Testing is held until the end of the development cycle, by then the risk is high and the huge investment/efforts can be discounted if defects are found; the end result becomes a rare complete success, or too often an absolute failure (Morgan, 2018, pg.1-2).</a:t>
            </a:r>
          </a:p>
        </p:txBody>
      </p:sp>
      <p:pic>
        <p:nvPicPr>
          <p:cNvPr id="10" name="Picture 9">
            <a:extLst>
              <a:ext uri="{FF2B5EF4-FFF2-40B4-BE49-F238E27FC236}">
                <a16:creationId xmlns:a16="http://schemas.microsoft.com/office/drawing/2014/main" id="{A26C4C47-0884-64E5-F593-EADE9DCACA1C}"/>
              </a:ext>
            </a:extLst>
          </p:cNvPr>
          <p:cNvPicPr>
            <a:picLocks noChangeAspect="1"/>
          </p:cNvPicPr>
          <p:nvPr/>
        </p:nvPicPr>
        <p:blipFill>
          <a:blip r:embed="rId3"/>
          <a:stretch>
            <a:fillRect/>
          </a:stretch>
        </p:blipFill>
        <p:spPr>
          <a:xfrm>
            <a:off x="7087911" y="2301066"/>
            <a:ext cx="4553047" cy="3237224"/>
          </a:xfrm>
          <a:prstGeom prst="rect">
            <a:avLst/>
          </a:prstGeom>
        </p:spPr>
      </p:pic>
      <p:sp>
        <p:nvSpPr>
          <p:cNvPr id="11" name="TextBox 10">
            <a:extLst>
              <a:ext uri="{FF2B5EF4-FFF2-40B4-BE49-F238E27FC236}">
                <a16:creationId xmlns:a16="http://schemas.microsoft.com/office/drawing/2014/main" id="{83A9B290-EDFE-5968-121D-0EE6C8A0F2AD}"/>
              </a:ext>
            </a:extLst>
          </p:cNvPr>
          <p:cNvSpPr txBox="1"/>
          <p:nvPr/>
        </p:nvSpPr>
        <p:spPr>
          <a:xfrm>
            <a:off x="6776357" y="5617029"/>
            <a:ext cx="5176157" cy="646331"/>
          </a:xfrm>
          <a:prstGeom prst="rect">
            <a:avLst/>
          </a:prstGeom>
          <a:noFill/>
        </p:spPr>
        <p:txBody>
          <a:bodyPr wrap="square" rtlCol="0">
            <a:spAutoFit/>
          </a:bodyPr>
          <a:lstStyle/>
          <a:p>
            <a:pPr algn="ctr"/>
            <a:r>
              <a:rPr lang="en-US" sz="1200" dirty="0"/>
              <a:t>Figure: </a:t>
            </a:r>
            <a:r>
              <a:rPr lang="en-US" sz="1200" i="1" dirty="0"/>
              <a:t>Waterfall Development Model</a:t>
            </a:r>
          </a:p>
          <a:p>
            <a:pPr algn="ctr"/>
            <a:r>
              <a:rPr lang="en-US" sz="1200" dirty="0"/>
              <a:t>Retrieved from: https://snhu-media.snhu.edu/files/</a:t>
            </a:r>
            <a:br>
              <a:rPr lang="en-US" sz="1200" dirty="0"/>
            </a:br>
            <a:r>
              <a:rPr lang="en-US" sz="1200" dirty="0" err="1"/>
              <a:t>course_repository</a:t>
            </a:r>
            <a:r>
              <a:rPr lang="en-US" sz="1200" dirty="0"/>
              <a:t>/undergraduate/cs/cs250/storyline/mod1/story_html5.html</a:t>
            </a:r>
          </a:p>
        </p:txBody>
      </p:sp>
    </p:spTree>
    <p:extLst>
      <p:ext uri="{BB962C8B-B14F-4D97-AF65-F5344CB8AC3E}">
        <p14:creationId xmlns:p14="http://schemas.microsoft.com/office/powerpoint/2010/main" val="4288213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6" name="Straight Connector 25">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Placeholder 5" descr="People in the background shaking hands">
            <a:extLst>
              <a:ext uri="{FF2B5EF4-FFF2-40B4-BE49-F238E27FC236}">
                <a16:creationId xmlns:a16="http://schemas.microsoft.com/office/drawing/2014/main" id="{7152A34F-5793-48E6-BC6E-4B7215AA9A1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t="13355" b="13355"/>
          <a:stretch/>
        </p:blipFill>
        <p:spPr>
          <a:xfrm>
            <a:off x="-3047" y="10"/>
            <a:ext cx="12191999" cy="6857990"/>
          </a:xfrm>
          <a:prstGeom prst="rect">
            <a:avLst/>
          </a:prstGeom>
        </p:spPr>
      </p:pic>
      <p:sp>
        <p:nvSpPr>
          <p:cNvPr id="28" name="Rectangle 27">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1">
                  <a:alpha val="0"/>
                </a:schemeClr>
              </a:gs>
              <a:gs pos="25000">
                <a:srgbClr val="000000">
                  <a:alpha val="15000"/>
                </a:srgbClr>
              </a:gs>
              <a:gs pos="75000">
                <a:srgbClr val="000000">
                  <a:alpha val="15000"/>
                </a:srgbClr>
              </a:gs>
              <a:gs pos="50000">
                <a:schemeClr val="tx1">
                  <a:alpha val="30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a:xfrm>
            <a:off x="1097280" y="325549"/>
            <a:ext cx="10058400" cy="3663755"/>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3600" dirty="0">
                <a:solidFill>
                  <a:schemeClr val="bg1"/>
                </a:solidFill>
              </a:rPr>
              <a:t>Waterfall or</a:t>
            </a:r>
            <a:br>
              <a:rPr lang="en-US" sz="3600" dirty="0">
                <a:solidFill>
                  <a:schemeClr val="bg1"/>
                </a:solidFill>
              </a:rPr>
            </a:br>
            <a:r>
              <a:rPr lang="en-US" sz="3600" dirty="0">
                <a:solidFill>
                  <a:schemeClr val="bg1"/>
                </a:solidFill>
              </a:rPr>
              <a:t>Agile Approach</a:t>
            </a:r>
          </a:p>
        </p:txBody>
      </p:sp>
      <p:cxnSp>
        <p:nvCxnSpPr>
          <p:cNvPr id="30" name="Straight Connector 29">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0743011"/>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Times New Roman All">
      <a:majorFont>
        <a:latin typeface="Times New Roman"/>
        <a:ea typeface=""/>
        <a:cs typeface=""/>
      </a:majorFont>
      <a:minorFont>
        <a:latin typeface="Times New Roman"/>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E6FD3E-3033-4D44-9759-980DCC3E7F4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AA887178-918B-41B5-90B5-AF84E76A4227}">
  <ds:schemaRefs>
    <ds:schemaRef ds:uri="http://schemas.microsoft.com/sharepoint/v3/contenttype/forms"/>
  </ds:schemaRefs>
</ds:datastoreItem>
</file>

<file path=customXml/itemProps3.xml><?xml version="1.0" encoding="utf-8"?>
<ds:datastoreItem xmlns:ds="http://schemas.openxmlformats.org/officeDocument/2006/customXml" ds:itemID="{6FDF0338-C524-4CF6-9268-3569B65741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{9A742D32-84AB-4836-9855-8A9AA93954EE}tf22581678_win32</Template>
  <TotalTime>179</TotalTime>
  <Words>1072</Words>
  <Application>Microsoft Office PowerPoint</Application>
  <PresentationFormat>Widescreen</PresentationFormat>
  <Paragraphs>73</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Arial</vt:lpstr>
      <vt:lpstr>Calibri</vt:lpstr>
      <vt:lpstr>Times New Roman</vt:lpstr>
      <vt:lpstr>RetrospectVTI</vt:lpstr>
      <vt:lpstr>Agile Review  Final Project Charles C. Campbell SNHU CS-250</vt:lpstr>
      <vt:lpstr>Agenda</vt:lpstr>
      <vt:lpstr>Explaining Agile Roles</vt:lpstr>
      <vt:lpstr>Agile Roles for a Scrum Team</vt:lpstr>
      <vt:lpstr>Explaining Agile Phases</vt:lpstr>
      <vt:lpstr>Explaining Agile Phases</vt:lpstr>
      <vt:lpstr>Describing the Waterfall Model </vt:lpstr>
      <vt:lpstr>Describing the Waterfall Model</vt:lpstr>
      <vt:lpstr>Waterfall or Agile Approach</vt:lpstr>
      <vt:lpstr>Agile vs. Waterfall Which is better?</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Agile Review  Final Project Charles C. Campbell SNHU CS-250</dc:title>
  <dc:creator>Corbie Campbell</dc:creator>
  <cp:lastModifiedBy>Corbie Campbell</cp:lastModifiedBy>
  <cp:revision>5</cp:revision>
  <dcterms:created xsi:type="dcterms:W3CDTF">2024-08-18T22:05:52Z</dcterms:created>
  <dcterms:modified xsi:type="dcterms:W3CDTF">2024-08-19T01:05:55Z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